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lacial Indifference Bold" charset="1" panose="00000800000000000000"/>
      <p:regular r:id="rId17"/>
    </p:embeddedFont>
    <p:embeddedFont>
      <p:font typeface="Open Sans Bold" charset="1" panose="020B08060305040202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2500" r="0" b="12500"/>
            <a:stretch>
              <a:fillRect/>
            </a:stretch>
          </p:blipFill>
          <p:spPr>
            <a:xfrm flipH="false" flipV="false"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915837" y="3834706"/>
            <a:ext cx="14456326" cy="2703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  <a:spcBef>
                <a:spcPct val="0"/>
              </a:spcBef>
            </a:pPr>
            <a:r>
              <a:rPr lang="en-US" b="true" sz="96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Sistem Pakar Identifikasi Jamur Aman dan Beracun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15837" y="7510270"/>
            <a:ext cx="14456326" cy="689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Menggunakan Metode Forward Chaining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15837" y="8250502"/>
            <a:ext cx="14456326" cy="689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Rizky Ramdhani Koswara - 11122300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8662374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Contoh Diagnosis ‘BERACUN’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019985" y="1636581"/>
            <a:ext cx="6248029" cy="6248029"/>
          </a:xfrm>
          <a:custGeom>
            <a:avLst/>
            <a:gdLst/>
            <a:ahLst/>
            <a:cxnLst/>
            <a:rect r="r" b="b" t="t" l="l"/>
            <a:pathLst>
              <a:path h="6248029" w="6248029">
                <a:moveTo>
                  <a:pt x="0" y="0"/>
                </a:moveTo>
                <a:lnTo>
                  <a:pt x="6248030" y="0"/>
                </a:lnTo>
                <a:lnTo>
                  <a:pt x="6248030" y="6248030"/>
                </a:lnTo>
                <a:lnTo>
                  <a:pt x="0" y="62480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985673" y="971550"/>
            <a:ext cx="3797082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Kesimpulan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84402" y="7503617"/>
            <a:ext cx="10719196" cy="1754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Prototipe sistem pakar berhasil dibangun.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Forward Chaining efektif untuk diagnosis.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Python + Streamlit mempermudah pengembangan.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2222" t="0" r="22222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9940058" y="2161334"/>
            <a:ext cx="6813935" cy="6825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</a:t>
            </a: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anyak jamur beracun mirip dengan yang aman.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Kesalahan identifikasi bisa berakibat fatal.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Diperlukan alat bantu digital untuk masyarakat awam.</a:t>
            </a:r>
          </a:p>
          <a:p>
            <a:pPr algn="l" marL="777240" indent="-388620" lvl="1">
              <a:lnSpc>
                <a:spcPts val="5400"/>
              </a:lnSpc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Bagaimana mendigitalisasi pengetahuan ahli jamur?</a:t>
            </a:r>
          </a:p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940058" y="467839"/>
            <a:ext cx="5532090" cy="165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Latar Belakang Masalah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4350" y="3490308"/>
            <a:ext cx="10070452" cy="5664629"/>
          </a:xfrm>
          <a:custGeom>
            <a:avLst/>
            <a:gdLst/>
            <a:ahLst/>
            <a:cxnLst/>
            <a:rect r="r" b="b" t="t" l="l"/>
            <a:pathLst>
              <a:path h="5664629" w="10070452">
                <a:moveTo>
                  <a:pt x="0" y="0"/>
                </a:moveTo>
                <a:lnTo>
                  <a:pt x="10070452" y="0"/>
                </a:lnTo>
                <a:lnTo>
                  <a:pt x="10070452" y="5664629"/>
                </a:lnTo>
                <a:lnTo>
                  <a:pt x="0" y="5664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62964" y="914400"/>
            <a:ext cx="14962072" cy="946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0"/>
              </a:lnSpc>
              <a:spcBef>
                <a:spcPct val="0"/>
              </a:spcBef>
            </a:pPr>
            <a:r>
              <a:rPr lang="en-US" b="true" sz="5500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Tujuan &amp; Solusi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355292" y="2665320"/>
            <a:ext cx="6384175" cy="70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Membangun basis pengetahuan identifikasi jamur.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Merancang mesin inferensi (Forward Chaining).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Implementasi dalam aplikasi web interaktif.</a:t>
            </a:r>
          </a:p>
          <a:p>
            <a:pPr algn="l" marL="777235" indent="-388618" lvl="1">
              <a:lnSpc>
                <a:spcPts val="503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99" u="none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Hasil: Prototipe diagnosis Aman/Beracun berbasis ciri fisik.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041092"/>
            <a:ext cx="6814499" cy="252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Program yang meniru pengambilan keputusan pakar.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9402683" y="-331213"/>
            <a:ext cx="8885317" cy="10618213"/>
            <a:chOff x="0" y="0"/>
            <a:chExt cx="4169236" cy="498235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69236" cy="4982358"/>
            </a:xfrm>
            <a:custGeom>
              <a:avLst/>
              <a:gdLst/>
              <a:ahLst/>
              <a:cxnLst/>
              <a:rect r="r" b="b" t="t" l="l"/>
              <a:pathLst>
                <a:path h="4982358" w="4169236">
                  <a:moveTo>
                    <a:pt x="4169236" y="0"/>
                  </a:moveTo>
                  <a:lnTo>
                    <a:pt x="4169236" y="4982358"/>
                  </a:lnTo>
                  <a:lnTo>
                    <a:pt x="0" y="4982358"/>
                  </a:lnTo>
                  <a:lnTo>
                    <a:pt x="0" y="3478683"/>
                  </a:lnTo>
                  <a:cubicBezTo>
                    <a:pt x="0" y="1557485"/>
                    <a:pt x="1866662" y="0"/>
                    <a:pt x="4169236" y="0"/>
                  </a:cubicBezTo>
                  <a:close/>
                </a:path>
              </a:pathLst>
            </a:custGeom>
            <a:blipFill>
              <a:blip r:embed="rId2"/>
              <a:stretch>
                <a:fillRect l="-9751" t="0" r="-975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133475"/>
            <a:ext cx="7922057" cy="73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9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Apa itu Sistem Pakar?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464014"/>
            <a:ext cx="7033671" cy="4789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Komponen Utama: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Antarmuka Pengguna (Streamlit)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Mesin Inferensi (Forward Chaining)</a:t>
            </a:r>
          </a:p>
          <a:p>
            <a:pPr algn="l" marL="777240" indent="-388620" lvl="1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Basis Pengetahuan (UCI Mushroom Dataset)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46640"/>
            <a:ext cx="18288000" cy="11957538"/>
          </a:xfrm>
          <a:custGeom>
            <a:avLst/>
            <a:gdLst/>
            <a:ahLst/>
            <a:cxnLst/>
            <a:rect r="r" b="b" t="t" l="l"/>
            <a:pathLst>
              <a:path h="11957538" w="18288000">
                <a:moveTo>
                  <a:pt x="0" y="0"/>
                </a:moveTo>
                <a:lnTo>
                  <a:pt x="18288000" y="0"/>
                </a:lnTo>
                <a:lnTo>
                  <a:pt x="18288000" y="11957538"/>
                </a:lnTo>
                <a:lnTo>
                  <a:pt x="0" y="119575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61645" y="2192957"/>
            <a:ext cx="3817417" cy="5678344"/>
            <a:chOff x="0" y="0"/>
            <a:chExt cx="5089889" cy="7571125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6" id="6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Sistem menerima fakta dari pengguna</a:t>
              </a:r>
            </a:p>
          </p:txBody>
        </p:sp>
        <p:grpSp>
          <p:nvGrpSpPr>
            <p:cNvPr name="Group 7" id="7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983154" y="2192957"/>
            <a:ext cx="3817417" cy="5678344"/>
            <a:chOff x="0" y="0"/>
            <a:chExt cx="3525957" cy="5244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525957" cy="5244802"/>
            </a:xfrm>
            <a:custGeom>
              <a:avLst/>
              <a:gdLst/>
              <a:ahLst/>
              <a:cxnLst/>
              <a:rect r="r" b="b" t="t" l="l"/>
              <a:pathLst>
                <a:path h="5244802" w="3525957">
                  <a:moveTo>
                    <a:pt x="3401497" y="5244802"/>
                  </a:moveTo>
                  <a:lnTo>
                    <a:pt x="124460" y="5244802"/>
                  </a:lnTo>
                  <a:cubicBezTo>
                    <a:pt x="55880" y="5244802"/>
                    <a:pt x="0" y="5188922"/>
                    <a:pt x="0" y="512034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01497" y="0"/>
                  </a:lnTo>
                  <a:cubicBezTo>
                    <a:pt x="3470077" y="0"/>
                    <a:pt x="3525957" y="55880"/>
                    <a:pt x="3525957" y="124460"/>
                  </a:cubicBezTo>
                  <a:lnTo>
                    <a:pt x="3525957" y="5120342"/>
                  </a:lnTo>
                  <a:cubicBezTo>
                    <a:pt x="3525957" y="5188922"/>
                    <a:pt x="3470077" y="5244802"/>
                    <a:pt x="3401497" y="524480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5265999" y="4744827"/>
            <a:ext cx="3251728" cy="1889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110A0A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Mencocokkan fakta dengan aturan IF-THEN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47016" y="3079538"/>
            <a:ext cx="889694" cy="889694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10A0A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447016" y="3181574"/>
            <a:ext cx="889694" cy="572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37"/>
              </a:lnSpc>
            </a:pPr>
            <a:r>
              <a:rPr lang="en-US" b="true" sz="3017" spc="-75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2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687229" y="2192957"/>
            <a:ext cx="3817417" cy="5678344"/>
            <a:chOff x="0" y="0"/>
            <a:chExt cx="5089889" cy="7571125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Menyimpulkan status berdasarkan aturan</a:t>
              </a:r>
            </a:p>
          </p:txBody>
        </p:sp>
        <p:grpSp>
          <p:nvGrpSpPr>
            <p:cNvPr name="Group 20" id="20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4100030" y="2192957"/>
            <a:ext cx="3817417" cy="5678344"/>
            <a:chOff x="0" y="0"/>
            <a:chExt cx="5089889" cy="7571125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5089889" cy="7571125"/>
              <a:chOff x="0" y="0"/>
              <a:chExt cx="3525957" cy="5244802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3525957" cy="5244802"/>
              </a:xfrm>
              <a:custGeom>
                <a:avLst/>
                <a:gdLst/>
                <a:ahLst/>
                <a:cxnLst/>
                <a:rect r="r" b="b" t="t" l="l"/>
                <a:pathLst>
                  <a:path h="5244802" w="3525957">
                    <a:moveTo>
                      <a:pt x="3401497" y="5244802"/>
                    </a:moveTo>
                    <a:lnTo>
                      <a:pt x="124460" y="5244802"/>
                    </a:lnTo>
                    <a:cubicBezTo>
                      <a:pt x="55880" y="5244802"/>
                      <a:pt x="0" y="5188922"/>
                      <a:pt x="0" y="51203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3401497" y="0"/>
                    </a:lnTo>
                    <a:cubicBezTo>
                      <a:pt x="3470077" y="0"/>
                      <a:pt x="3525957" y="55880"/>
                      <a:pt x="3525957" y="124460"/>
                    </a:cubicBezTo>
                    <a:lnTo>
                      <a:pt x="3525957" y="5120342"/>
                    </a:lnTo>
                    <a:cubicBezTo>
                      <a:pt x="3525957" y="5188922"/>
                      <a:pt x="3470077" y="5244802"/>
                      <a:pt x="3401497" y="5244802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name="TextBox 26" id="26"/>
            <p:cNvSpPr txBox="true"/>
            <p:nvPr/>
          </p:nvSpPr>
          <p:spPr>
            <a:xfrm rot="0">
              <a:off x="377126" y="3424719"/>
              <a:ext cx="4335638" cy="3348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04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10A0A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Pendekatan data-driven, cocok untuk diagnosis</a:t>
              </a:r>
            </a:p>
          </p:txBody>
        </p:sp>
        <p:grpSp>
          <p:nvGrpSpPr>
            <p:cNvPr name="Group 27" id="27"/>
            <p:cNvGrpSpPr/>
            <p:nvPr/>
          </p:nvGrpSpPr>
          <p:grpSpPr>
            <a:xfrm rot="0">
              <a:off x="1951815" y="1182108"/>
              <a:ext cx="1186258" cy="1186258"/>
              <a:chOff x="0" y="0"/>
              <a:chExt cx="6350000" cy="63500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6350000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50000">
                    <a:moveTo>
                      <a:pt x="3175000" y="0"/>
                    </a:moveTo>
                    <a:cubicBezTo>
                      <a:pt x="1421496" y="0"/>
                      <a:pt x="0" y="1421496"/>
                      <a:pt x="0" y="3175000"/>
                    </a:cubicBezTo>
                    <a:cubicBezTo>
                      <a:pt x="0" y="4928504"/>
                      <a:pt x="1421496" y="6350000"/>
                      <a:pt x="3175000" y="6350000"/>
                    </a:cubicBezTo>
                    <a:cubicBezTo>
                      <a:pt x="4928504" y="6350000"/>
                      <a:pt x="6350000" y="4928504"/>
                      <a:pt x="6350000" y="3175000"/>
                    </a:cubicBezTo>
                    <a:cubicBezTo>
                      <a:pt x="6350000" y="1421496"/>
                      <a:pt x="4928504" y="0"/>
                      <a:pt x="3175000" y="0"/>
                    </a:cubicBezTo>
                    <a:close/>
                  </a:path>
                </a:pathLst>
              </a:custGeom>
              <a:solidFill>
                <a:srgbClr val="110A0A"/>
              </a:solidFill>
            </p:spPr>
          </p:sp>
        </p:grpSp>
        <p:sp>
          <p:nvSpPr>
            <p:cNvPr name="TextBox 29" id="29"/>
            <p:cNvSpPr txBox="true"/>
            <p:nvPr/>
          </p:nvSpPr>
          <p:spPr>
            <a:xfrm rot="0">
              <a:off x="1951815" y="1365781"/>
              <a:ext cx="1186258" cy="7141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37"/>
                </a:lnSpc>
              </a:pPr>
              <a:r>
                <a:rPr lang="en-US" b="true" sz="3017" spc="-75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883" y="150533"/>
            <a:ext cx="18006234" cy="9985933"/>
          </a:xfrm>
          <a:prstGeom prst="rect">
            <a:avLst/>
          </a:prstGeom>
          <a:solidFill>
            <a:srgbClr val="D3DDE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461540" y="3011802"/>
            <a:ext cx="8621511" cy="5732139"/>
          </a:xfrm>
          <a:custGeom>
            <a:avLst/>
            <a:gdLst/>
            <a:ahLst/>
            <a:cxnLst/>
            <a:rect r="r" b="b" t="t" l="l"/>
            <a:pathLst>
              <a:path h="5732139" w="8621511">
                <a:moveTo>
                  <a:pt x="0" y="0"/>
                </a:moveTo>
                <a:lnTo>
                  <a:pt x="8621511" y="0"/>
                </a:lnTo>
                <a:lnTo>
                  <a:pt x="8621511" y="5732139"/>
                </a:lnTo>
                <a:lnTo>
                  <a:pt x="0" y="5732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08654" y="1994737"/>
            <a:ext cx="6502541" cy="24575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</a:pPr>
            <a:r>
              <a:rPr lang="en-US" b="true" sz="80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Arsitektur Sistem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43659" y="3710513"/>
            <a:ext cx="8725376" cy="3165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1. Pengguna memilih ciri-ciri jamur.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2. Klik 'Cek Status'.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3. Aplikasi kirim fakta ke mesin inferensi.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4. Mesin cocokkan aturan dan beri hasil.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b="true" sz="360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5. Hasil tampil ke pengguna.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45759" y="8729345"/>
            <a:ext cx="11396482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9"/>
              </a:lnSpc>
              <a:spcBef>
                <a:spcPct val="0"/>
              </a:spcBef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Tampilan Awal Aplikasi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783608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Sidebar Input Pengguna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8229600"/>
            <a:chOff x="0" y="0"/>
            <a:chExt cx="1806222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06222" cy="812800"/>
            </a:xfrm>
            <a:custGeom>
              <a:avLst/>
              <a:gdLst/>
              <a:ahLst/>
              <a:cxnLst/>
              <a:rect r="r" b="b" t="t" l="l"/>
              <a:pathLst>
                <a:path h="812800" w="1806222">
                  <a:moveTo>
                    <a:pt x="0" y="0"/>
                  </a:moveTo>
                  <a:lnTo>
                    <a:pt x="1806222" y="0"/>
                  </a:lnTo>
                  <a:lnTo>
                    <a:pt x="1806222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0" t="-9305" r="0" b="-9305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8662374"/>
            <a:ext cx="16230600" cy="892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149"/>
              </a:lnSpc>
            </a:pPr>
            <a:r>
              <a:rPr lang="en-US" b="true" sz="5499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Contoh Diagnosis ‘AMAN’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6747728"/>
            <a:ext cx="3789137" cy="3539272"/>
          </a:xfrm>
          <a:custGeom>
            <a:avLst/>
            <a:gdLst/>
            <a:ahLst/>
            <a:cxnLst/>
            <a:rect r="r" b="b" t="t" l="l"/>
            <a:pathLst>
              <a:path h="3539272" w="3789137">
                <a:moveTo>
                  <a:pt x="0" y="0"/>
                </a:moveTo>
                <a:lnTo>
                  <a:pt x="3789137" y="0"/>
                </a:lnTo>
                <a:lnTo>
                  <a:pt x="3789137" y="3539272"/>
                </a:lnTo>
                <a:lnTo>
                  <a:pt x="0" y="3539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7059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DAGrpvECV7o</dc:identifier>
  <dcterms:modified xsi:type="dcterms:W3CDTF">2011-08-01T06:04:30Z</dcterms:modified>
  <cp:revision>1</cp:revision>
  <dc:title>Sistem Pakar Identifikasi Jamur Aman dan Beracun</dc:title>
</cp:coreProperties>
</file>

<file path=docProps/thumbnail.jpeg>
</file>